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aven Pro ExtraBold"/>
      <p:bold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BA317E-5DBE-47AF-A18B-28E4FC228FAF}">
  <a:tblStyle styleId="{31BA317E-5DBE-47AF-A18B-28E4FC228F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ExtraBold-bold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e362df5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e362df5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bd8ee98d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bd8ee98d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f2d3a823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f2d3a82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094b359b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094b359b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too much text and will take the audience quite some time to read that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e79e4e29e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e79e4e29e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f2d3a82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f2d3a82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bd8ee98d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bd8ee98d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fdc5306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fdc5306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fc928f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fc928f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fc928f8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fc928f8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e79e4e29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e79e4e29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min. Our final product: not based on the viewer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-helps me decide- what useful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e79e4e29e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e79e4e29e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e362df50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e362df50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too much text and will take the audience quite some time to read that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 behind our project 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bd8ee98d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bd8ee98d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-hard to quantify,but we came up…..based on that score…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e79e4e2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e79e4e2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50-sec How we did that: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267K comments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e79e4e29e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e79e4e29e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f3f099e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f3f099e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min. Our final product: not based on the viewer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-helps me decide- what useful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79e4e29e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79e4e29e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Relationship Id="rId4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Language_model" TargetMode="External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agiU-TVrVcw" TargetMode="External"/><Relationship Id="rId4" Type="http://schemas.openxmlformats.org/officeDocument/2006/relationships/hyperlink" Target="https://www.youtube.com/watch?v=K8OMEM6qGoc" TargetMode="External"/><Relationship Id="rId9" Type="http://schemas.openxmlformats.org/officeDocument/2006/relationships/image" Target="../media/image35.png"/><Relationship Id="rId5" Type="http://schemas.openxmlformats.org/officeDocument/2006/relationships/hyperlink" Target="https://www.youtube.com/watch?v=FQ-57X9iCcA" TargetMode="External"/><Relationship Id="rId6" Type="http://schemas.openxmlformats.org/officeDocument/2006/relationships/hyperlink" Target="https://www.youtube.com/watch?v=YQgyoX-1qq0" TargetMode="External"/><Relationship Id="rId7" Type="http://schemas.openxmlformats.org/officeDocument/2006/relationships/image" Target="../media/image48.pn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9bqk6ZUsKyA" TargetMode="External"/><Relationship Id="rId4" Type="http://schemas.openxmlformats.org/officeDocument/2006/relationships/hyperlink" Target="https://www.youtube.com/watch?v=-NtadR0-ino" TargetMode="External"/><Relationship Id="rId9" Type="http://schemas.openxmlformats.org/officeDocument/2006/relationships/image" Target="../media/image36.png"/><Relationship Id="rId5" Type="http://schemas.openxmlformats.org/officeDocument/2006/relationships/hyperlink" Target="https://www.youtube.com/watch?v=BQw3v31s-Y8" TargetMode="External"/><Relationship Id="rId6" Type="http://schemas.openxmlformats.org/officeDocument/2006/relationships/hyperlink" Target="https://www.youtube.com/watch?v=fvpwcK7Ckf8" TargetMode="External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g9DE2NbXgHFd6Z4tNeEi3PvB1hNSDqgg/view" TargetMode="External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11" Type="http://schemas.openxmlformats.org/officeDocument/2006/relationships/image" Target="../media/image24.png"/><Relationship Id="rId22" Type="http://schemas.openxmlformats.org/officeDocument/2006/relationships/image" Target="../media/image21.png"/><Relationship Id="rId10" Type="http://schemas.openxmlformats.org/officeDocument/2006/relationships/image" Target="../media/image27.png"/><Relationship Id="rId21" Type="http://schemas.openxmlformats.org/officeDocument/2006/relationships/image" Target="../media/image23.png"/><Relationship Id="rId13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15" Type="http://schemas.openxmlformats.org/officeDocument/2006/relationships/image" Target="../media/image18.png"/><Relationship Id="rId14" Type="http://schemas.openxmlformats.org/officeDocument/2006/relationships/image" Target="../media/image20.png"/><Relationship Id="rId17" Type="http://schemas.openxmlformats.org/officeDocument/2006/relationships/image" Target="../media/image22.png"/><Relationship Id="rId16" Type="http://schemas.openxmlformats.org/officeDocument/2006/relationships/image" Target="../media/image26.png"/><Relationship Id="rId5" Type="http://schemas.openxmlformats.org/officeDocument/2006/relationships/image" Target="../media/image3.png"/><Relationship Id="rId19" Type="http://schemas.openxmlformats.org/officeDocument/2006/relationships/image" Target="../media/image33.png"/><Relationship Id="rId6" Type="http://schemas.openxmlformats.org/officeDocument/2006/relationships/image" Target="../media/image4.png"/><Relationship Id="rId18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4jdHX0Ufliuqj--gX79vRMErROWtlj9V/view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solidFill>
                  <a:srgbClr val="38761D"/>
                </a:solidFill>
              </a:rPr>
              <a:t>Gratitude</a:t>
            </a:r>
            <a:endParaRPr sz="3400">
              <a:solidFill>
                <a:srgbClr val="38761D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368052"/>
            <a:ext cx="85206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“An </a:t>
            </a:r>
            <a:r>
              <a:rPr b="1" lang="en" sz="2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emotion of the heart, excited</a:t>
            </a: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a favor or benefit received; 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2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sentiment of kindness or good will</a:t>
            </a: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towards a benefactor;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thankfulness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Merriam-Webster’s dictionary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552525" y="368000"/>
            <a:ext cx="70305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900">
                <a:solidFill>
                  <a:srgbClr val="38761D"/>
                </a:solidFill>
              </a:rPr>
              <a:t>Thank you for your attention!</a:t>
            </a:r>
            <a:endParaRPr b="1" sz="3900">
              <a:solidFill>
                <a:srgbClr val="38761D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88" y="2999200"/>
            <a:ext cx="1944617" cy="152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875" y="2999200"/>
            <a:ext cx="1560448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872" y="2999200"/>
            <a:ext cx="1427003" cy="15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800" y="2980975"/>
            <a:ext cx="1682250" cy="1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1056750" y="1426400"/>
            <a:ext cx="70305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400">
                <a:solidFill>
                  <a:srgbClr val="38761D"/>
                </a:solidFill>
              </a:rPr>
              <a:t>Appendices</a:t>
            </a:r>
            <a:endParaRPr b="1" sz="5400">
              <a:solidFill>
                <a:srgbClr val="38761D"/>
              </a:solidFill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0" y="1157375"/>
            <a:ext cx="4885175" cy="32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471050" y="4414150"/>
            <a:ext cx="417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Source: Social Dilemma (2020), Documentary/Thriller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5781700" y="2543825"/>
            <a:ext cx="28869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“If you’re not paying for the product, then you are the product” </a:t>
            </a: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(Tristan Harris)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758900" y="3187800"/>
            <a:ext cx="2636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Your data, time and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758900" y="3673525"/>
            <a:ext cx="2590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“Attention Economy”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758900" y="4106550"/>
            <a:ext cx="282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Algorithms to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maximize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for user’s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50" y="366275"/>
            <a:ext cx="4625575" cy="6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5758900" y="1664075"/>
            <a:ext cx="29097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“All of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minds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can be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hijacked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Our choices are not as free as we think they are.”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(Tristan Harris, former Google Design Ethicist)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781700" y="366275"/>
            <a:ext cx="2590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“It literally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changes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your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relationship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society, with each other. God only knows what it’s doing to our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children’s brain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(Sean Parker, former Facebook president)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747150" y="830250"/>
            <a:ext cx="16032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www.thenationalnews.com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20050" y="72575"/>
            <a:ext cx="6854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Can machines recognize gratitude?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Project aim &amp; steps: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245600" y="1199675"/>
            <a:ext cx="8088900" cy="3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Aim: </a:t>
            </a:r>
            <a:r>
              <a:rPr b="1"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analyzing gratitude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Youtube comments using convolutional neural networks (CNNs) and LSTM (Long Short Term Memory) models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 extraction (top influential youtubers)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cleaning, preprocessing</a:t>
            </a:r>
            <a:endParaRPr sz="8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neural networks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classifying/comparing youtubers based on gratitude score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playlists with high gratitude score content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1010800" y="0"/>
            <a:ext cx="68544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Datasets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203100" y="1199675"/>
            <a:ext cx="8088900" cy="3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extraction, cleaning, transformation for further modeling (labeled: </a:t>
            </a:r>
            <a:r>
              <a:rPr b="1"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1=gratitude 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b="1"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0=no gratitude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Trainset: </a:t>
            </a:r>
            <a:r>
              <a:rPr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43K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comments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dataset: </a:t>
            </a:r>
            <a:r>
              <a:rPr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20K</a:t>
            </a:r>
            <a:endParaRPr sz="8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dataset: </a:t>
            </a:r>
            <a:r>
              <a:rPr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267K 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 videos * 13 youtubers)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Preprocessing &amp; Models we tested so far: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557325" y="1539750"/>
            <a:ext cx="7776900" cy="29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Bert Tokenizer + Bert Model (not for our data, compatibility issues)</a:t>
            </a:r>
            <a:endParaRPr sz="2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Tokenizer + CNN LSTM (99.67 test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accuracy on 40K dataset)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our data on </a:t>
            </a: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40K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 gratitude in </a:t>
            </a: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267K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        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375" y="1539750"/>
            <a:ext cx="617400" cy="4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175" y="2135750"/>
            <a:ext cx="540600" cy="5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Models</a:t>
            </a:r>
            <a:r>
              <a:rPr lang="en">
                <a:solidFill>
                  <a:srgbClr val="38761D"/>
                </a:solidFill>
              </a:rPr>
              <a:t>: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557325" y="910825"/>
            <a:ext cx="77769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2000"/>
              <a:buFont typeface="Arial"/>
              <a:buAutoNum type="arabicPeriod"/>
            </a:pPr>
            <a:r>
              <a:rPr lang="en" sz="2000" u="sng">
                <a:solidFill>
                  <a:srgbClr val="262730"/>
                </a:solidFill>
                <a:latin typeface="Arial"/>
                <a:ea typeface="Arial"/>
                <a:cs typeface="Arial"/>
                <a:sym typeface="Arial"/>
              </a:rPr>
              <a:t>BERT: </a:t>
            </a:r>
            <a:endParaRPr sz="2000" u="sng">
              <a:solidFill>
                <a:srgbClr val="2627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62730"/>
                </a:solidFill>
                <a:latin typeface="Arial"/>
                <a:ea typeface="Arial"/>
                <a:cs typeface="Arial"/>
                <a:sym typeface="Arial"/>
              </a:rPr>
              <a:t>Bidirectional Encoder Representations from Transformers is a </a:t>
            </a:r>
            <a:r>
              <a:rPr b="1" lang="en" sz="1600">
                <a:solidFill>
                  <a:srgbClr val="26273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 model</a:t>
            </a:r>
            <a:endParaRPr b="1">
              <a:solidFill>
                <a:srgbClr val="2627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attention mechanisms to capture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 relationships between words in a sentence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It processes entire sentences in parallel, considering the context of each word in relation to the entire sentence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CNN-LSTM hybrid:</a:t>
            </a:r>
            <a:r>
              <a:rPr lang="en" sz="2000" u="sng">
                <a:latin typeface="Arial"/>
                <a:ea typeface="Arial"/>
                <a:cs typeface="Arial"/>
                <a:sym typeface="Arial"/>
              </a:rPr>
              <a:t> </a:t>
            </a:r>
            <a:endParaRPr sz="2000" u="sng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62730"/>
                </a:solidFill>
                <a:latin typeface="Arial"/>
                <a:ea typeface="Arial"/>
                <a:cs typeface="Arial"/>
                <a:sym typeface="Arial"/>
              </a:rPr>
              <a:t>Convolutional Neural Network &amp; Long Short Term Memory model</a:t>
            </a:r>
            <a:endParaRPr sz="1600">
              <a:solidFill>
                <a:srgbClr val="2627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2000"/>
              <a:buFont typeface="Arial"/>
              <a:buChar char="●"/>
            </a:pPr>
            <a:r>
              <a:rPr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CNNs are effective at </a:t>
            </a:r>
            <a:r>
              <a:rPr b="1"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capturing local patterns</a:t>
            </a:r>
            <a:r>
              <a:rPr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, while LSTMs excel at </a:t>
            </a:r>
            <a:r>
              <a:rPr b="1"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r>
              <a:rPr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sequential information</a:t>
            </a:r>
            <a:r>
              <a:rPr lang="en" sz="1600">
                <a:solidFill>
                  <a:srgbClr val="26273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rgbClr val="2627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  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444200" y="158225"/>
            <a:ext cx="70116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Gratitude playlist</a:t>
            </a:r>
            <a:endParaRPr>
              <a:solidFill>
                <a:srgbClr val="38761D"/>
              </a:solidFill>
            </a:endParaRPr>
          </a:p>
        </p:txBody>
      </p:sp>
      <p:graphicFrame>
        <p:nvGraphicFramePr>
          <p:cNvPr id="222" name="Google Shape;222;p29"/>
          <p:cNvGraphicFramePr/>
          <p:nvPr/>
        </p:nvGraphicFramePr>
        <p:xfrm>
          <a:off x="509563" y="83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{31BA317E-5DBE-47AF-A18B-28E4FC228FAF}</a:tableStyleId>
              </a:tblPr>
              <a:tblGrid>
                <a:gridCol w="1960600"/>
                <a:gridCol w="1478975"/>
                <a:gridCol w="1643925"/>
                <a:gridCol w="2741225"/>
              </a:tblGrid>
              <a:tr h="48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Contents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YouTuber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Gratitude score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Link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7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</a:t>
                      </a:r>
                      <a:r>
                        <a:rPr lang="en" sz="1800"/>
                        <a:t>oothroyd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https://www.youtube.com/watch?v=agiU-TVrVcw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1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Gi</a:t>
                      </a:r>
                      <a:r>
                        <a:rPr lang="en" sz="1800"/>
                        <a:t>acomo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                       </a:t>
                      </a:r>
                      <a:r>
                        <a:rPr lang="en" sz="1800"/>
                        <a:t>65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https://www.youtube.com/watch?v=K8OMEM6qGoc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8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</a:t>
                      </a:r>
                      <a:r>
                        <a:rPr lang="en" sz="1800"/>
                        <a:t>iacomo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5"/>
                        </a:rPr>
                        <a:t>https://www.youtube.com/watch?v=FQ-57X9iCcA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Boothroyd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6"/>
                        </a:rPr>
                        <a:t>https://www.youtube.com/watch?v=YQgyoX-1qq0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63" y="1570100"/>
            <a:ext cx="1960625" cy="79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575" y="2388750"/>
            <a:ext cx="1960600" cy="1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575" y="3449825"/>
            <a:ext cx="1960600" cy="8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575" y="4287450"/>
            <a:ext cx="1960601" cy="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410900" y="20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Entertainment Playlist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30"/>
          <p:cNvGraphicFramePr/>
          <p:nvPr/>
        </p:nvGraphicFramePr>
        <p:xfrm>
          <a:off x="509563" y="83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{31BA317E-5DBE-47AF-A18B-28E4FC228FAF}</a:tableStyleId>
              </a:tblPr>
              <a:tblGrid>
                <a:gridCol w="2286500"/>
                <a:gridCol w="1487750"/>
                <a:gridCol w="1200625"/>
                <a:gridCol w="2988000"/>
              </a:tblGrid>
              <a:tr h="7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Contents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YouTuber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Gratitude score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Link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81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Mr</a:t>
                      </a:r>
                      <a:r>
                        <a:rPr lang="en" sz="1800"/>
                        <a:t>Beast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https://www.youtube.com/watch?v=9bqk6ZUsKyA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97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KSI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https://www.youtube.com/watch?v=-NtadR0-ino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1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</a:t>
                      </a:r>
                      <a:r>
                        <a:rPr lang="en" sz="1800"/>
                        <a:t>arkiplier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5"/>
                        </a:rPr>
                        <a:t>https://www.youtube.com/watch?v=BQw3v31s-Y8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5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KSI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6"/>
                        </a:rPr>
                        <a:t>https://www.youtube.com/watch?v=fvpwcK7Ckf8</a:t>
                      </a:r>
                      <a:r>
                        <a:rPr lang="en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75" y="1570100"/>
            <a:ext cx="22865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575" y="2503275"/>
            <a:ext cx="2286499" cy="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9">
            <a:alphaModFix/>
          </a:blip>
          <a:srcRect b="0" l="0" r="2419" t="0"/>
          <a:stretch/>
        </p:blipFill>
        <p:spPr>
          <a:xfrm>
            <a:off x="509575" y="3296525"/>
            <a:ext cx="22865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575" y="4229700"/>
            <a:ext cx="2286500" cy="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Streamlit App</a:t>
            </a:r>
            <a:r>
              <a:rPr lang="en">
                <a:solidFill>
                  <a:srgbClr val="38761D"/>
                </a:solidFill>
              </a:rPr>
              <a:t>: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1007500" y="1375250"/>
            <a:ext cx="70305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1" title="backpain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50" y="1017725"/>
            <a:ext cx="5846150" cy="37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31847" l="0" r="0" t="32429"/>
          <a:stretch/>
        </p:blipFill>
        <p:spPr>
          <a:xfrm>
            <a:off x="270850" y="762575"/>
            <a:ext cx="3775974" cy="95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9657" l="19444" r="19371" t="8569"/>
          <a:stretch/>
        </p:blipFill>
        <p:spPr>
          <a:xfrm>
            <a:off x="6804806" y="688099"/>
            <a:ext cx="1418532" cy="13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586" y="762575"/>
            <a:ext cx="1842489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751" y="2969338"/>
            <a:ext cx="1809024" cy="14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7">
            <a:alphaModFix/>
          </a:blip>
          <a:srcRect b="28274" l="0" r="0" t="24953"/>
          <a:stretch/>
        </p:blipFill>
        <p:spPr>
          <a:xfrm>
            <a:off x="2689475" y="3116000"/>
            <a:ext cx="3811349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200" y="2847349"/>
            <a:ext cx="1809026" cy="16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0" y="1157375"/>
            <a:ext cx="4885175" cy="32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71050" y="4414150"/>
            <a:ext cx="4178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Source: Social Dilemma (2020), Documentary/Thriller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728600" y="653625"/>
            <a:ext cx="32475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“If you’re not paying for the product, then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are the product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”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(Tristan Harris, former Google Design Ethicist)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934725" y="1619200"/>
            <a:ext cx="28338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pay with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data, time and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349925" y="2526688"/>
            <a:ext cx="2003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“Attention Economy”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58900" y="3204800"/>
            <a:ext cx="30495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Algorithms to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maximize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for user’s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50" y="366275"/>
            <a:ext cx="4625575" cy="6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747150" y="830250"/>
            <a:ext cx="16032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www.thenationalnews.com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758900" y="4095550"/>
            <a:ext cx="3009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=&gt; </a:t>
            </a: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maximize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for </a:t>
            </a: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gratitude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68475" y="1703000"/>
            <a:ext cx="4255500" cy="16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rgbClr val="38761D"/>
                </a:solidFill>
              </a:rPr>
              <a:t>Changing People’s Lives with Gratitude</a:t>
            </a:r>
            <a:endParaRPr sz="3040">
              <a:solidFill>
                <a:srgbClr val="38761D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075" y="2608487"/>
            <a:ext cx="3587900" cy="21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68475" y="271225"/>
            <a:ext cx="7405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Gratitude Maximizer:</a:t>
            </a:r>
            <a:endParaRPr sz="4000">
              <a:solidFill>
                <a:srgbClr val="38761D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28900" y="3596300"/>
            <a:ext cx="3060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Philipp Trinh &amp; Alla Abrosimova</a:t>
            </a:r>
            <a:endParaRPr sz="16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20050" y="72575"/>
            <a:ext cx="86256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Analyzing gratitude in Youtube comments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45600" y="1426400"/>
            <a:ext cx="8088900" cy="3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aim: recommending videos based on gratitude in the comments</a:t>
            </a:r>
            <a:endParaRPr b="1"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YouTubers based on gratitude score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Streamlit app that will order videos by gratitude score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2350" y="141675"/>
            <a:ext cx="68544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Preprocessing &amp; Gratitude Score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03100" y="1199675"/>
            <a:ext cx="8088900" cy="3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extraction, cleaning, transformation for further modeling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Dictionary e.g.: </a:t>
            </a:r>
            <a:r>
              <a:rPr i="1"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you, inspiring, life-changing, appreciate=&gt; 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(labeled: </a:t>
            </a:r>
            <a:r>
              <a:rPr b="1"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= with gratitude 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b="1"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 = no gratitude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dataset: </a:t>
            </a:r>
            <a:r>
              <a:rPr b="1" lang="en" sz="8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267K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comments (</a:t>
            </a: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videos * 13 youtubers)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Gratitude score = (grateful comments / total comments) * 100</a:t>
            </a:r>
            <a:endParaRPr sz="8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995175" y="74350"/>
            <a:ext cx="52755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Comparing YouTubers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12" name="Google Shape;112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50" y="660850"/>
            <a:ext cx="7794276" cy="347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39" y="660850"/>
            <a:ext cx="7794291" cy="34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92600" y="4133025"/>
            <a:ext cx="7794300" cy="71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292" y="4114682"/>
            <a:ext cx="495219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9703" y="4114682"/>
            <a:ext cx="495219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6963" y="4114663"/>
            <a:ext cx="495220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2149" y="4114682"/>
            <a:ext cx="495220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7274" y="4114682"/>
            <a:ext cx="495220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64338" y="4114682"/>
            <a:ext cx="495220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87591" y="4114682"/>
            <a:ext cx="495220" cy="56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51343" y="4114682"/>
            <a:ext cx="495220" cy="56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5371425" y="2605950"/>
            <a:ext cx="843300" cy="218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1147650" y="1050775"/>
            <a:ext cx="881100" cy="364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19" title="Chart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2613" y="544654"/>
            <a:ext cx="7794273" cy="3489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589650" y="3978177"/>
            <a:ext cx="7794300" cy="86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28663" y="4099525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66638" y="4099525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19775" y="4099500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8738" y="4099525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18588" y="4099500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270850" y="4099500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6338" y="4099513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3013" y="4099500"/>
            <a:ext cx="592931" cy="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70663" y="4099525"/>
            <a:ext cx="592931" cy="5929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3430100" y="2231275"/>
            <a:ext cx="1462800" cy="246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30850" y="2536123"/>
            <a:ext cx="5486401" cy="63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30863" y="1775558"/>
            <a:ext cx="5486365" cy="62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30863" y="889457"/>
            <a:ext cx="5486400" cy="72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38761D"/>
                </a:solidFill>
              </a:rPr>
              <a:t>Streamlit App:</a:t>
            </a:r>
            <a:endParaRPr sz="2800">
              <a:solidFill>
                <a:srgbClr val="38761D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007500" y="1375250"/>
            <a:ext cx="70305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0" title="workout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1525"/>
            <a:ext cx="8038002" cy="38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74000">
              <a:srgbClr val="A6D6A5"/>
            </a:gs>
            <a:gs pos="100000">
              <a:srgbClr val="BFD376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Outlook</a:t>
            </a:r>
            <a:r>
              <a:rPr lang="en">
                <a:solidFill>
                  <a:srgbClr val="38761D"/>
                </a:solidFill>
              </a:rPr>
              <a:t>: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1007500" y="1375250"/>
            <a:ext cx="70305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 comment extraction time on our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Streamlit App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 from other social media platforms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Infiltrate YouTube and other social media apps to adjust their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algorithms according to our Gratitude Score 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